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0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5" r:id="rId150"/>
    <p:sldId id="476" r:id="rId151"/>
    <p:sldId id="477" r:id="rId152"/>
    <p:sldId id="474" r:id="rId153"/>
    <p:sldId id="478" r:id="rId154"/>
    <p:sldId id="479" r:id="rId155"/>
    <p:sldId id="480" r:id="rId156"/>
    <p:sldId id="473" r:id="rId157"/>
    <p:sldId id="481" r:id="rId158"/>
    <p:sldId id="296" r:id="rId1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124" d="100"/>
          <a:sy n="124" d="100"/>
        </p:scale>
        <p:origin x="-28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notesMaster" Target="notesMasters/notesMaster1.xml"/><Relationship Id="rId161" Type="http://schemas.openxmlformats.org/officeDocument/2006/relationships/printerSettings" Target="printerSettings/printerSettings1.bin"/><Relationship Id="rId16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viewProps" Target="viewProps.xml"/><Relationship Id="rId164" Type="http://schemas.openxmlformats.org/officeDocument/2006/relationships/theme" Target="theme/theme1.xml"/><Relationship Id="rId16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4" Type="http://schemas.openxmlformats.org/officeDocument/2006/relationships/image" Target="../media/image374.emf"/><Relationship Id="rId5" Type="http://schemas.openxmlformats.org/officeDocument/2006/relationships/image" Target="../media/image375.emf"/><Relationship Id="rId6" Type="http://schemas.openxmlformats.org/officeDocument/2006/relationships/image" Target="../media/image376.emf"/><Relationship Id="rId7" Type="http://schemas.openxmlformats.org/officeDocument/2006/relationships/image" Target="../media/image3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-log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-log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</a:t>
            </a:r>
            <a:r>
              <a:rPr lang="en-US" sz="2000" dirty="0" smtClean="0">
                <a:latin typeface="Times New Roman"/>
                <a:cs typeface="Times New Roman"/>
              </a:rPr>
              <a:t>matrices (maybe column by column), </a:t>
            </a:r>
            <a:r>
              <a:rPr lang="en-US" sz="2000" dirty="0" smtClean="0">
                <a:latin typeface="Times New Roman"/>
                <a:cs typeface="Times New Roman"/>
              </a:rPr>
              <a:t>subtracting them and finally summing across the columns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the resulting </a:t>
            </a:r>
            <a:r>
              <a:rPr lang="en-US" sz="2000" dirty="0" smtClean="0">
                <a:latin typeface="Times New Roman"/>
                <a:cs typeface="Times New Roman"/>
              </a:rPr>
              <a:t>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negative log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87" y="6472101"/>
            <a:ext cx="1283135" cy="3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Let’s go back to the two parameter problem we could visualize: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</a:t>
            </a:r>
            <a:r>
              <a:rPr lang="en-US" sz="2000" dirty="0" smtClean="0">
                <a:latin typeface="Times New Roman"/>
                <a:cs typeface="Times New Roman"/>
              </a:rPr>
              <a:t>the gradient of sample pseudo-likelihood and plot it in </a:t>
            </a:r>
            <a:r>
              <a:rPr lang="en-US" sz="2000" dirty="0" smtClean="0">
                <a:latin typeface="Times New Roman"/>
                <a:cs typeface="Times New Roman"/>
              </a:rPr>
              <a:t>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</a:t>
            </a:r>
            <a:r>
              <a:rPr lang="en-US" sz="2000" dirty="0" smtClean="0">
                <a:latin typeface="Times New Roman"/>
                <a:cs typeface="Times New Roman"/>
              </a:rPr>
              <a:t>point </a:t>
            </a:r>
            <a:r>
              <a:rPr lang="en-US" sz="2000" dirty="0" smtClean="0">
                <a:latin typeface="Times New Roman"/>
                <a:cs typeface="Times New Roman"/>
              </a:rPr>
              <a:t>a better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approximate minimum of the pseudo-likelihood </a:t>
            </a:r>
            <a:r>
              <a:rPr lang="en-US" sz="2000" dirty="0" smtClean="0">
                <a:latin typeface="Times New Roman"/>
                <a:cs typeface="Times New Roman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</a:t>
            </a:r>
            <a:r>
              <a:rPr lang="en-US" sz="2000" dirty="0" smtClean="0">
                <a:latin typeface="Times New Roman"/>
                <a:cs typeface="Times New Roman"/>
              </a:rPr>
              <a:t>Compute </a:t>
            </a:r>
            <a:r>
              <a:rPr lang="en-US" sz="2000" dirty="0" smtClean="0">
                <a:latin typeface="Times New Roman"/>
                <a:cs typeface="Times New Roman"/>
              </a:rPr>
              <a:t>the potentials from the optimal parameter vector and compare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dirty="0" smtClean="0">
                <a:latin typeface="Times New Roman"/>
                <a:cs typeface="Times New Roman"/>
              </a:rPr>
              <a:t>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3" y="102939"/>
            <a:ext cx="8386323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below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21" y="805459"/>
            <a:ext cx="8386323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an empty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two node two parameter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work with: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2)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Set up a grid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theta1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Sample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pseudo-likelihood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likelihood and their gradients: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the negative log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negative log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26125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8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8936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count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for(j in 1:length(theta2))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theta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c(theta1[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Negative log pseudo likelihood and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npll.info$samp.grad.neglogpseudolik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Negative log likelihood and gradient: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update.crf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=T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must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be true to use the current theta. NOTE: par in fit will ne changing!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3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33964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Library to help plot vector fields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Make a 2D plot of the gradient for the negative log pseudo likelihood: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u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#-------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 for the negative log likelihood: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v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add = TRUE, by = 6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07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3668453"/>
            <a:ext cx="8265744" cy="31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77450"/>
            <a:ext cx="8045893" cy="318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3" y="81060"/>
            <a:ext cx="487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851" y="3480507"/>
            <a:ext cx="412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86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75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49" y="992492"/>
            <a:ext cx="8656552" cy="57554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Optimize theta: find minimum of </a:t>
            </a:r>
            <a:r>
              <a:rPr lang="en-US" sz="1600" dirty="0">
                <a:solidFill>
                  <a:srgbClr val="0C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gradient &lt;- function(par,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c(0,0) 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Reset theta to start at 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neglogpseudolik2,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= fit,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f0,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6014525"/>
            <a:ext cx="284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6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355" y="141380"/>
            <a:ext cx="8656552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a new CRF object to do the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negative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log likelihood minimization: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(fit2, 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fit2$node.par[1,1,]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fit2$edge.par[[1]][1,1,1]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fit2$edge.par[[1]][2,2,1]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fit2$par.stat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instances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&lt;- c(0,0)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par          = fit2$par,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= fit2,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fit2$gradient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fit2$nll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4" y="4816391"/>
            <a:ext cx="360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465" y="22943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</a:t>
            </a:r>
            <a:r>
              <a:rPr lang="en-US" sz="2800" dirty="0" smtClean="0">
                <a:latin typeface="Times New Roman"/>
                <a:cs typeface="Times New Roman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506" y="557145"/>
            <a:ext cx="8656552" cy="483209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the true model with the actual theta: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2)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c(1.098612, -0.7096765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Re-scale potentials to ensure they are in "standard form":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fit2$par,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fit2$node.pot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02" y="1073709"/>
            <a:ext cx="2130970" cy="5666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490585"/>
            <a:ext cx="404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 these simple models, the parameter estimates both came out pretty close to each other, and pretty close to the true values.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09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807" y="2406765"/>
            <a:ext cx="195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Tibshirani</a:t>
            </a:r>
            <a:r>
              <a:rPr lang="en-US" dirty="0" smtClean="0"/>
              <a:t>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138475</TotalTime>
  <Words>17294</Words>
  <Application>Microsoft Macintosh PowerPoint</Application>
  <PresentationFormat>On-screen Show (4:3)</PresentationFormat>
  <Paragraphs>1965</Paragraphs>
  <Slides>158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59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556</cp:revision>
  <cp:lastPrinted>2018-10-16T14:20:00Z</cp:lastPrinted>
  <dcterms:created xsi:type="dcterms:W3CDTF">2018-06-02T00:44:21Z</dcterms:created>
  <dcterms:modified xsi:type="dcterms:W3CDTF">2018-10-25T15:32:43Z</dcterms:modified>
</cp:coreProperties>
</file>